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handoutMasterIdLst>
    <p:handoutMasterId r:id="rId7"/>
  </p:handoutMasterIdLst>
  <p:sldIdLst>
    <p:sldId id="292" r:id="rId2"/>
    <p:sldId id="293" r:id="rId3"/>
    <p:sldId id="265" r:id="rId4"/>
    <p:sldId id="294" r:id="rId5"/>
    <p:sldId id="301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4" pos="483" userDrawn="1">
          <p15:clr>
            <a:srgbClr val="A4A3A4"/>
          </p15:clr>
        </p15:guide>
        <p15:guide id="5" orient="horz" pos="436" userDrawn="1">
          <p15:clr>
            <a:srgbClr val="A4A3A4"/>
          </p15:clr>
        </p15:guide>
        <p15:guide id="6" orient="horz" pos="3793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7197" userDrawn="1">
          <p15:clr>
            <a:srgbClr val="A4A3A4"/>
          </p15:clr>
        </p15:guide>
        <p15:guide id="9" pos="2162" userDrawn="1">
          <p15:clr>
            <a:srgbClr val="A4A3A4"/>
          </p15:clr>
        </p15:guide>
        <p15:guide id="10" pos="3341" userDrawn="1">
          <p15:clr>
            <a:srgbClr val="A4A3A4"/>
          </p15:clr>
        </p15:guide>
        <p15:guide id="11" pos="43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A05"/>
    <a:srgbClr val="6E32E0"/>
    <a:srgbClr val="DCDDDF"/>
    <a:srgbClr val="F5F5F5"/>
    <a:srgbClr val="5827B3"/>
    <a:srgbClr val="432199"/>
    <a:srgbClr val="4B21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65"/>
    <p:restoredTop sz="94648"/>
  </p:normalViewPr>
  <p:slideViewPr>
    <p:cSldViewPr snapToGrid="0" snapToObjects="1">
      <p:cViewPr varScale="1">
        <p:scale>
          <a:sx n="94" d="100"/>
          <a:sy n="94" d="100"/>
        </p:scale>
        <p:origin x="-96" y="-848"/>
      </p:cViewPr>
      <p:guideLst>
        <p:guide orient="horz" pos="2160"/>
        <p:guide orient="horz" pos="436"/>
        <p:guide orient="horz" pos="3793"/>
        <p:guide pos="3840"/>
        <p:guide pos="48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39" d="100"/>
          <a:sy n="139" d="100"/>
        </p:scale>
        <p:origin x="49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handoutMaster" Target="handoutMasters/handout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BC7D9C6F-251E-7E44-98AA-1595D1C95F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027F2884-A8DE-E143-8FF7-B741091276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731F5-F728-EE47-BB7D-914F3FF3E17A}" type="datetimeFigureOut">
              <a:rPr lang="ru-RU" smtClean="0"/>
              <a:t>07.10.18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7EC713F-3BCA-534C-8D87-554AC4A28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206E129F-173C-094F-99F5-57F9FB2FD3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DD1BF-E62C-6241-91E8-B9E4AB33A7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50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xmlns="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xmlns="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71044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45247BE8-1220-ED45-B9E1-8692E4FC556F}"/>
              </a:ext>
            </a:extLst>
          </p:cNvPr>
          <p:cNvSpPr/>
          <p:nvPr userDrawn="1"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xmlns="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xmlns="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947506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бъект 3">
            <a:extLst>
              <a:ext uri="{FF2B5EF4-FFF2-40B4-BE49-F238E27FC236}">
                <a16:creationId xmlns:a16="http://schemas.microsoft.com/office/drawing/2014/main" xmlns="" id="{0037585D-9D86-1A4F-991B-736E0F50E22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5" name="Текст 3">
            <a:extLst>
              <a:ext uri="{FF2B5EF4-FFF2-40B4-BE49-F238E27FC236}">
                <a16:creationId xmlns:a16="http://schemas.microsoft.com/office/drawing/2014/main" xmlns="" id="{059C6614-60BD-DE46-B761-4CC470142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xmlns="" id="{76CA6DE5-61A1-3E41-B2DF-10D237885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47781199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xmlns="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Фото/иллюстрация/код</a:t>
            </a:r>
          </a:p>
        </p:txBody>
      </p:sp>
    </p:spTree>
    <p:extLst>
      <p:ext uri="{BB962C8B-B14F-4D97-AF65-F5344CB8AC3E}">
        <p14:creationId xmlns:p14="http://schemas.microsoft.com/office/powerpoint/2010/main" val="386979373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xmlns="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Картинка с кодом</a:t>
            </a:r>
          </a:p>
        </p:txBody>
      </p:sp>
    </p:spTree>
    <p:extLst>
      <p:ext uri="{BB962C8B-B14F-4D97-AF65-F5344CB8AC3E}">
        <p14:creationId xmlns:p14="http://schemas.microsoft.com/office/powerpoint/2010/main" val="2466267793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xmlns="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rgbClr val="6E32E0"/>
              </a:buClr>
              <a:buSzPct val="150000"/>
              <a:buFont typeface="+mj-lt"/>
              <a:buAutoNum type="arabicPeriod"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2037635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01F08F44-ED8F-994C-AE2A-4E64A3EC1D57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xmlns="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chemeClr val="bg1"/>
              </a:buClr>
              <a:buSzPct val="150000"/>
              <a:buFont typeface="+mj-lt"/>
              <a:buAutoNum type="arabicPeriod"/>
              <a:defRPr sz="2200">
                <a:solidFill>
                  <a:srgbClr val="F5F5F5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05527998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xmlns="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xmlns="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57329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xmlns="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61704683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xmlns="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844695118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xmlns="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58784963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xmlns="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xmlns="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61914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xmlns="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xmlns="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xmlns="" id="{8AA682CA-B4CC-FB4F-B3B5-ACBC7C4C3086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13681525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xmlns="" id="{09F28333-57A4-F64B-A94E-D76BB61D45ED}"/>
              </a:ext>
            </a:extLst>
          </p:cNvPr>
          <p:cNvSpPr txBox="1">
            <a:spLocks/>
          </p:cNvSpPr>
          <p:nvPr userDrawn="1"/>
        </p:nvSpPr>
        <p:spPr>
          <a:xfrm>
            <a:off x="690847" y="2136469"/>
            <a:ext cx="10810306" cy="784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36928982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xmlns="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892455395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xmlns="" id="{71D226D4-5E7C-6F4A-BC21-E9223ABAD6E8}"/>
              </a:ext>
            </a:extLst>
          </p:cNvPr>
          <p:cNvSpPr/>
          <p:nvPr userDrawn="1"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xmlns="" id="{293A7BC0-255E-D84A-AB88-AEA16801F9A5}"/>
              </a:ext>
            </a:extLst>
          </p:cNvPr>
          <p:cNvSpPr/>
          <p:nvPr userDrawn="1"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xmlns="" id="{458D9DF2-E31D-F541-8509-6A3BC4066C24}"/>
              </a:ext>
            </a:extLst>
          </p:cNvPr>
          <p:cNvSpPr/>
          <p:nvPr userDrawn="1"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xmlns="" id="{4017489E-DA8C-CF49-BB72-6DC6DFFFE5E9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xmlns="" id="{4F3D22E8-9299-9844-AD53-D79AB55FA10A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8332260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2E1F4D6D-9C51-8842-8432-6A23608B8EF8}"/>
              </a:ext>
            </a:extLst>
          </p:cNvPr>
          <p:cNvSpPr/>
          <p:nvPr userDrawn="1"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xmlns="" id="{696FF916-937F-1243-8350-18A214E0FA68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7538003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79765072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xmlns="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xmlns="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027119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rgbClr val="6E32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xmlns="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xmlns="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75166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xmlns="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В этом видео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14358811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9F0DAC93-A6AA-7E45-B5CE-4667E2D5F7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24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xmlns="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xmlns="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13465"/>
            <a:ext cx="7958667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21263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xmlns="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xmlns="" id="{B39CF21C-EDC8-0043-9357-C52F960E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xmlns="" id="{21E7D81F-E40D-1346-9001-DB202B706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50920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4C7C25DF-623C-7E43-A6F2-503FAABFCAD3}"/>
              </a:ext>
            </a:extLst>
          </p:cNvPr>
          <p:cNvSpPr/>
          <p:nvPr userDrawn="1"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xmlns="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xmlns="" id="{33EC763C-D6D9-0C4A-B544-111E5A5D9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xmlns="" id="{6A8DAC45-8469-6346-B563-C4C7DED67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9417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020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6" r:id="rId3"/>
    <p:sldLayoutId id="2147483685" r:id="rId4"/>
    <p:sldLayoutId id="2147483661" r:id="rId5"/>
    <p:sldLayoutId id="2147483655" r:id="rId6"/>
    <p:sldLayoutId id="2147483674" r:id="rId7"/>
    <p:sldLayoutId id="2147483688" r:id="rId8"/>
    <p:sldLayoutId id="2147483689" r:id="rId9"/>
    <p:sldLayoutId id="2147483675" r:id="rId10"/>
    <p:sldLayoutId id="2147483681" r:id="rId11"/>
    <p:sldLayoutId id="2147483678" r:id="rId12"/>
    <p:sldLayoutId id="2147483677" r:id="rId13"/>
    <p:sldLayoutId id="2147483680" r:id="rId14"/>
    <p:sldLayoutId id="2147483687" r:id="rId15"/>
    <p:sldLayoutId id="2147483654" r:id="rId16"/>
    <p:sldLayoutId id="2147483673" r:id="rId17"/>
    <p:sldLayoutId id="2147483664" r:id="rId18"/>
    <p:sldLayoutId id="2147483671" r:id="rId19"/>
    <p:sldLayoutId id="2147483660" r:id="rId20"/>
    <p:sldLayoutId id="2147483669" r:id="rId21"/>
    <p:sldLayoutId id="2147483667" r:id="rId22"/>
    <p:sldLayoutId id="2147483672" r:id="rId23"/>
    <p:sldLayoutId id="2147483665" r:id="rId24"/>
    <p:sldLayoutId id="2147483663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Relationship Id="rId3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g"/><Relationship Id="rId3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Grp="1" noChangeAspect="1"/>
          </p:cNvPicPr>
          <p:nvPr>
            <p:ph type="pic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7" b="13297"/>
          <a:stretch>
            <a:fillRect/>
          </a:stretch>
        </p:blipFill>
        <p:spPr/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E10CC32B-3077-5943-9D4C-8B473FFE7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1058" y="968071"/>
            <a:ext cx="9037615" cy="1640584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Основы языка С </a:t>
            </a:r>
            <a:endParaRPr lang="ru-RU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D2BCEDD3-EEE8-BB4E-B62D-2F26E1EC9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3756" y="6077828"/>
            <a:ext cx="9917886" cy="503614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Введение в основы языка С </a:t>
            </a:r>
            <a:endParaRPr lang="ru-RU"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6413B6C4-5EF3-574E-B143-3F0C692BE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15" y="644057"/>
            <a:ext cx="2811524" cy="83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6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Grp="1" noChangeAspect="1"/>
          </p:cNvPicPr>
          <p:nvPr>
            <p:ph type="pic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82" b="6382"/>
          <a:stretch>
            <a:fillRect/>
          </a:stretch>
        </p:blipFill>
        <p:spPr/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549B6664-73D8-644C-A045-DAF1FD8B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1235" y="1295680"/>
            <a:ext cx="7801445" cy="1625418"/>
          </a:xfrm>
        </p:spPr>
        <p:txBody>
          <a:bodyPr>
            <a:normAutofit fontScale="90000"/>
          </a:bodyPr>
          <a:lstStyle/>
          <a:p>
            <a:pPr algn="r"/>
            <a:r>
              <a:rPr lang="ru-RU" sz="6300" dirty="0" smtClean="0"/>
              <a:t>Иван </a:t>
            </a:r>
            <a:br>
              <a:rPr lang="ru-RU" sz="6300" dirty="0" smtClean="0"/>
            </a:br>
            <a:r>
              <a:rPr lang="ru-RU" sz="6300" dirty="0" smtClean="0"/>
              <a:t>Овчинников </a:t>
            </a:r>
            <a:endParaRPr lang="ru-RU" sz="63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0E42164-4DDC-8740-86B7-35DB98034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4910" y="5282829"/>
            <a:ext cx="6268087" cy="1570372"/>
          </a:xfrm>
        </p:spPr>
        <p:txBody>
          <a:bodyPr/>
          <a:lstStyle/>
          <a:p>
            <a:r>
              <a:rPr lang="ru-RU" dirty="0"/>
              <a:t>Разработчик программного обеспечения в Российских Космических Системах</a:t>
            </a:r>
          </a:p>
          <a:p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xmlns="" id="{B443A7D5-E158-E344-828A-05AC01615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15" y="644057"/>
            <a:ext cx="2811524" cy="834041"/>
          </a:xfrm>
          <a:prstGeom prst="rect">
            <a:avLst/>
          </a:prstGeom>
        </p:spPr>
      </p:pic>
      <p:sp>
        <p:nvSpPr>
          <p:cNvPr id="12" name="Текст 3">
            <a:extLst>
              <a:ext uri="{FF2B5EF4-FFF2-40B4-BE49-F238E27FC236}">
                <a16:creationId xmlns:a16="http://schemas.microsoft.com/office/drawing/2014/main" xmlns="" id="{ACF9EE8D-9E67-E24C-AA2B-9C64D263F0A1}"/>
              </a:ext>
            </a:extLst>
          </p:cNvPr>
          <p:cNvSpPr txBox="1">
            <a:spLocks/>
          </p:cNvSpPr>
          <p:nvPr/>
        </p:nvSpPr>
        <p:spPr>
          <a:xfrm>
            <a:off x="6504494" y="809270"/>
            <a:ext cx="5024043" cy="50361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ts val="314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8935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F01CE21D-5A19-054C-B2B1-F256FAF534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31250" b="312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AB9C7139-92C0-094F-8A3B-458307775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xmlns="" id="{372240B6-308D-C94D-AE27-91A8B9FBE6E9}"/>
              </a:ext>
            </a:extLst>
          </p:cNvPr>
          <p:cNvSpPr txBox="1">
            <a:spLocks/>
          </p:cNvSpPr>
          <p:nvPr/>
        </p:nvSpPr>
        <p:spPr>
          <a:xfrm>
            <a:off x="690846" y="499646"/>
            <a:ext cx="10171785" cy="50198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5440"/>
              </a:lnSpc>
              <a:buNone/>
            </a:pPr>
            <a:r>
              <a:rPr lang="ru-RU" sz="44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Знание С позволяет </a:t>
            </a:r>
            <a:r>
              <a:rPr lang="ru-RU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программисту по-настоящему оценить все прелести высокоуровневых языков программирования, а также и ограничения, которые возникают при их использовании</a:t>
            </a:r>
          </a:p>
        </p:txBody>
      </p:sp>
    </p:spTree>
    <p:extLst>
      <p:ext uri="{BB962C8B-B14F-4D97-AF65-F5344CB8AC3E}">
        <p14:creationId xmlns:p14="http://schemas.microsoft.com/office/powerpoint/2010/main" val="1198446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8F19EC5-00EC-174C-8A74-91710FE03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Что будем изучать?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3C672582-4C44-7247-8514-B178990C2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6608" y="1663547"/>
            <a:ext cx="11490592" cy="3822853"/>
          </a:xfrm>
        </p:spPr>
        <p:txBody>
          <a:bodyPr spcCol="216000">
            <a:noAutofit/>
          </a:bodyPr>
          <a:lstStyle/>
          <a:p>
            <a:r>
              <a:rPr lang="ru-RU" sz="2800" dirty="0"/>
              <a:t>Основные конструкции языка</a:t>
            </a:r>
          </a:p>
          <a:p>
            <a:r>
              <a:rPr lang="ru-RU" sz="2800" dirty="0"/>
              <a:t>Переменные и константы</a:t>
            </a:r>
          </a:p>
          <a:p>
            <a:r>
              <a:rPr lang="ru-RU" sz="2800" dirty="0"/>
              <a:t>Указатели и ссылки  </a:t>
            </a:r>
          </a:p>
          <a:p>
            <a:r>
              <a:rPr lang="ru-RU" sz="2800" dirty="0"/>
              <a:t>Условия и циклы </a:t>
            </a:r>
            <a:endParaRPr lang="ru-RU" sz="2800" dirty="0" smtClean="0"/>
          </a:p>
          <a:p>
            <a:endParaRPr lang="en-US" sz="2800" dirty="0" smtClean="0"/>
          </a:p>
          <a:p>
            <a:endParaRPr lang="ru-RU" sz="2800" dirty="0"/>
          </a:p>
          <a:p>
            <a:endParaRPr lang="ru-RU" sz="2800" dirty="0"/>
          </a:p>
          <a:p>
            <a:r>
              <a:rPr lang="ru-RU" sz="2800" dirty="0" smtClean="0"/>
              <a:t>Массивы </a:t>
            </a:r>
            <a:endParaRPr lang="ru-RU" sz="2800" dirty="0"/>
          </a:p>
          <a:p>
            <a:r>
              <a:rPr lang="ru-RU" sz="2800" dirty="0"/>
              <a:t>Структуры </a:t>
            </a:r>
          </a:p>
          <a:p>
            <a:r>
              <a:rPr lang="ru-RU" sz="2800" dirty="0"/>
              <a:t>Базовые понятия булевой алгебры</a:t>
            </a:r>
          </a:p>
          <a:p>
            <a:r>
              <a:rPr lang="ru-RU" sz="2800" dirty="0"/>
              <a:t>Бинарные операции </a:t>
            </a:r>
          </a:p>
          <a:p>
            <a:pPr marL="0" indent="0">
              <a:buClr>
                <a:srgbClr val="6E32E0"/>
              </a:buClr>
              <a:buSzPct val="150000"/>
              <a:buNone/>
            </a:pPr>
            <a:r>
              <a:rPr lang="ru-RU" sz="2800" dirty="0"/>
              <a:t/>
            </a:r>
            <a:br>
              <a:rPr lang="ru-RU" sz="2800" dirty="0"/>
            </a:b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533508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E475B1F-6400-2546-BE62-6D8F9115B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92150"/>
            <a:ext cx="4365895" cy="5411470"/>
          </a:xfrm>
        </p:spPr>
        <p:txBody>
          <a:bodyPr/>
          <a:lstStyle/>
          <a:p>
            <a:r>
              <a:rPr lang="ru-RU" dirty="0" smtClean="0"/>
              <a:t>По окончании курса 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EB3C7D64-171D-2343-ADD9-1154010BE8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0631" y="692150"/>
            <a:ext cx="5486400" cy="5411470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Вы научитесь создавать свои собственные базовые программы, получите необходимые знания для дальнейшего обучения.</a:t>
            </a:r>
          </a:p>
          <a:p>
            <a:pPr marL="0" indent="0">
              <a:buNone/>
            </a:pPr>
            <a:r>
              <a:rPr lang="ru-RU" dirty="0"/>
              <a:t>Успехов в освоении данного курса!</a:t>
            </a:r>
          </a:p>
          <a:p>
            <a:pPr marL="0" indent="0">
              <a:buNone/>
            </a:pPr>
            <a:r>
              <a:rPr lang="ru-RU" dirty="0"/>
              <a:t>Увидимся на уроках! </a:t>
            </a:r>
          </a:p>
          <a:p>
            <a:pPr latinLnBrk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409421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/Times New Roman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92</Words>
  <Application>Microsoft Macintosh PowerPoint</Application>
  <PresentationFormat>Другой</PresentationFormat>
  <Paragraphs>22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Тема Office</vt:lpstr>
      <vt:lpstr>Основы языка С </vt:lpstr>
      <vt:lpstr>Иван  Овчинников </vt:lpstr>
      <vt:lpstr>Презентация PowerPoint</vt:lpstr>
      <vt:lpstr>Что будем изучать?</vt:lpstr>
      <vt:lpstr>По окончании курса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Иван Овчинников</cp:lastModifiedBy>
  <cp:revision>42</cp:revision>
  <dcterms:created xsi:type="dcterms:W3CDTF">2018-09-20T14:58:52Z</dcterms:created>
  <dcterms:modified xsi:type="dcterms:W3CDTF">2018-10-07T11:15:46Z</dcterms:modified>
</cp:coreProperties>
</file>

<file path=docProps/thumbnail.jpeg>
</file>